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6" r:id="rId10"/>
    <p:sldId id="267" r:id="rId11"/>
    <p:sldId id="268" r:id="rId12"/>
    <p:sldId id="264" r:id="rId13"/>
    <p:sldId id="269" r:id="rId14"/>
    <p:sldId id="270" r:id="rId15"/>
    <p:sldId id="271" r:id="rId16"/>
    <p:sldId id="265"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538DC4-A4F8-43C3-8415-B966B6BB44BD}" type="datetimeFigureOut">
              <a:rPr lang="en-US"/>
              <a:pPr>
                <a:defRPr/>
              </a:pPr>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38DE2D-B23A-465F-8D58-41460A513F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71696-F66E-4523-AA9D-8C604B4FEF0D}"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5FE5A-947E-4271-ADEC-5A7358FEFCEC}"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4A89C-6FB0-4E91-A827-9FF25F955362}"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0D499-C7D8-4FD9-A8E3-554EE1E96007}"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E6489-64B6-49F2-A751-B52EABAE35DB}"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09306-CCFC-416E-98F5-236CEDDDC765}"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9DCB8D-2C10-4FD3-BEA7-785E128D0882}"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870B9-AB95-4E6F-A387-8BADCCF0A7CC}"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8B5B23-9F96-4E04-AC31-A2E7DB113CE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DA2F6-8DA5-418C-82A2-1B6873C40FC9}"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44C12-A704-4551-9C3B-B2437F54416B}"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0430E-D1A8-42FB-B812-2694EEBAB7B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F7CD4-4018-4F10-9359-E5768AF59E06}"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FB4F9-BEDE-41D0-B4B2-B5382B6A0541}"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0E0D5A-64AA-49CC-94B2-3EE039A4AB1F}"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95CA0-F6AB-4F03-BA40-6C26ECC82BFB}"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728F0-42A6-45F8-8CFB-63D727471A4D}"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B3789E-5B3C-4F14-B411-454886C51A24}"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4B4DF-9578-48F7-BED3-F0E926E03C31}"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EABB3-93AB-41CE-A8F5-375765CE48CA}"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281A89-E5F2-4476-9B46-C9EF792C9160}"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79CBD-20DA-40A6-89C8-513FE3F6325F}"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000BC-11CA-44C0-B870-5305618A878C}"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A21D9-7ED1-4D85-9A8D-64EA599C7800}"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115F05-698A-4BFF-A64B-951FF271C88D}"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C90C3-1982-4CCB-B216-E71BF48809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2B719-1A27-429E-82F0-EC07FC9FFB80}"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8901A8-1AE5-4A33-A8E3-0BEFE2C6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4B7432-FDEF-4310-9EA8-71A923D5B9DC}"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5083F-FC25-40F6-843C-E48F531A7C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EDE62D-2D8C-4B6C-AEB7-A6E4CB3B88F9}"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180E1-1CB0-4E59-BC14-390AD84F15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F2DDA7-0615-4D7C-9809-E4C235BFF976}"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44F402-50C8-490B-A4AF-74F265B7E0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1D977B-1C2A-4C78-A629-4298C0484A2E}"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AC326F-145E-42B6-A3EE-B555EC5DD0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EA3CCD-84B4-4803-BFB7-098F6B02FA99}" type="datetimeFigureOut">
              <a:rPr lang="en-US"/>
              <a:pPr>
                <a:defRPr/>
              </a:pPr>
              <a:t>5/20/2013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7DFBB3-CDDE-4873-BBC6-A97311360A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BD9C02-9006-456A-9E41-73950C09B706}" type="datetimeFigureOut">
              <a:rPr lang="en-US"/>
              <a:pPr>
                <a:defRPr/>
              </a:pPr>
              <a:t>5/20/2013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883043-9561-4CEC-B95B-A5ECDFB8B6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440D38-B34C-481B-8EA8-9843CC2EB637}" type="datetimeFigureOut">
              <a:rPr lang="en-US"/>
              <a:pPr>
                <a:defRPr/>
              </a:pPr>
              <a:t>5/20/2013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F9A98A-87D0-44BD-B868-FA216CCE4A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0162CA-EF92-4BA8-BBC4-CE9692216802}"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7FBE1E-18F3-4AD8-9702-44C1A4A676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F400C6-535A-4699-AB89-6DF74DEC8E9A}"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A178E-F984-4ECE-940C-9C304F475D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56F6F4-FFED-46E1-AED6-D2DBF8E70FB0}" type="datetimeFigureOut">
              <a:rPr lang="en-US"/>
              <a:pPr>
                <a:defRPr/>
              </a:pPr>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1FA1FE-4313-4F4F-A2E8-E19E69FA4E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743200"/>
            <a:ext cx="7772400" cy="1470025"/>
          </a:xfrm>
        </p:spPr>
        <p:txBody>
          <a:bodyPr/>
          <a:lstStyle/>
          <a:p>
            <a:pPr eaLnBrk="1" hangingPunct="1"/>
            <a:r>
              <a:rPr lang="en-US" sz="4000" b="1" smtClean="0"/>
              <a:t>River Raft Program Checklist</a:t>
            </a:r>
            <a:br>
              <a:rPr lang="en-US" sz="4000" b="1" smtClean="0"/>
            </a:br>
            <a:r>
              <a:rPr lang="en-US" sz="2400" smtClean="0"/>
              <a:t> </a:t>
            </a:r>
            <a:r>
              <a:rPr lang="en-US" sz="4000" smtClean="0"/>
              <a:t/>
            </a:r>
            <a:br>
              <a:rPr lang="en-US" sz="4000" smtClean="0"/>
            </a:br>
            <a:r>
              <a:rPr lang="en-US" sz="2400" i="1" smtClean="0"/>
              <a:t>A complete checklist of what is needed to put on your own river rafting program for high school students.</a:t>
            </a:r>
            <a:br>
              <a:rPr lang="en-US" sz="2400" i="1" smtClean="0"/>
            </a:br>
            <a:r>
              <a:rPr lang="en-US" sz="2400" i="1" smtClean="0"/>
              <a:t/>
            </a:r>
            <a:br>
              <a:rPr lang="en-US" sz="2400" i="1" smtClean="0"/>
            </a:br>
            <a:r>
              <a:rPr lang="en-US" sz="2400" i="1" smtClean="0"/>
              <a:t/>
            </a:r>
            <a:br>
              <a:rPr lang="en-US" sz="2400" i="1" smtClean="0"/>
            </a:br>
            <a:r>
              <a:rPr lang="en-US" sz="2400" i="1" smtClean="0"/>
              <a:t/>
            </a:r>
            <a:br>
              <a:rPr lang="en-US" sz="2400" i="1" smtClean="0"/>
            </a:br>
            <a:r>
              <a:rPr lang="en-US" sz="2400" i="1" smtClean="0"/>
              <a:t/>
            </a:r>
            <a:br>
              <a:rPr lang="en-US" sz="2400" i="1" smtClean="0"/>
            </a:br>
            <a:r>
              <a:rPr lang="en-US" sz="2400" i="1" smtClean="0"/>
              <a:t> </a:t>
            </a:r>
            <a:r>
              <a:rPr lang="en-US" sz="4000" smtClean="0"/>
              <a:t/>
            </a:r>
            <a:br>
              <a:rPr lang="en-US" sz="4000" smtClean="0"/>
            </a:br>
            <a:r>
              <a:rPr lang="en-US" sz="4000" smtClean="0"/>
              <a:t> </a:t>
            </a:r>
            <a:br>
              <a:rPr lang="en-US" sz="4000" smtClean="0"/>
            </a:br>
            <a:r>
              <a:rPr lang="en-US" sz="4000" smtClean="0"/>
              <a:t/>
            </a:r>
            <a:br>
              <a:rPr lang="en-US" sz="4000" smtClean="0"/>
            </a:br>
            <a:r>
              <a:rPr lang="en-US" sz="2800" smtClean="0"/>
              <a:t>Andrea Baker, Falon French, Sarah Wolf</a:t>
            </a:r>
          </a:p>
        </p:txBody>
      </p:sp>
      <p:pic>
        <p:nvPicPr>
          <p:cNvPr id="14338" name="Picture 3" descr="Resampled_2012-09-12_08-49-04_886.jpg"/>
          <p:cNvPicPr>
            <a:picLocks noChangeAspect="1"/>
          </p:cNvPicPr>
          <p:nvPr/>
        </p:nvPicPr>
        <p:blipFill>
          <a:blip r:embed="rId3" cstate="print"/>
          <a:srcRect/>
          <a:stretch>
            <a:fillRect/>
          </a:stretch>
        </p:blipFill>
        <p:spPr bwMode="auto">
          <a:xfrm>
            <a:off x="2057400" y="2819400"/>
            <a:ext cx="4706938" cy="26447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b="1" smtClean="0"/>
              <a:t>Event Logistics:</a:t>
            </a:r>
            <a:endParaRPr lang="en-US" smtClean="0"/>
          </a:p>
        </p:txBody>
      </p:sp>
      <p:sp>
        <p:nvSpPr>
          <p:cNvPr id="32770" name="Content Placeholder 2"/>
          <p:cNvSpPr>
            <a:spLocks noGrp="1"/>
          </p:cNvSpPr>
          <p:nvPr>
            <p:ph idx="1"/>
          </p:nvPr>
        </p:nvSpPr>
        <p:spPr>
          <a:xfrm>
            <a:off x="152400" y="1600200"/>
            <a:ext cx="8534400" cy="4525963"/>
          </a:xfrm>
        </p:spPr>
        <p:txBody>
          <a:bodyPr/>
          <a:lstStyle/>
          <a:p>
            <a:pPr eaLnBrk="1" hangingPunct="1"/>
            <a:r>
              <a:rPr lang="en-US" smtClean="0"/>
              <a:t>Liability waiver</a:t>
            </a:r>
          </a:p>
          <a:p>
            <a:pPr eaLnBrk="1" hangingPunct="1"/>
            <a:r>
              <a:rPr lang="en-US" smtClean="0"/>
              <a:t>Insurance</a:t>
            </a:r>
          </a:p>
          <a:p>
            <a:pPr eaLnBrk="1" hangingPunct="1"/>
            <a:r>
              <a:rPr lang="en-US" smtClean="0"/>
              <a:t>Emergency Plan</a:t>
            </a:r>
          </a:p>
          <a:p>
            <a:pPr eaLnBrk="1" hangingPunct="1"/>
            <a:endParaRPr lang="en-US" smtClean="0"/>
          </a:p>
        </p:txBody>
      </p:sp>
      <p:pic>
        <p:nvPicPr>
          <p:cNvPr id="32771" name="Picture 3" descr="Resampled_2012-09-12_08-49-38_632.jpg"/>
          <p:cNvPicPr>
            <a:picLocks noChangeAspect="1"/>
          </p:cNvPicPr>
          <p:nvPr/>
        </p:nvPicPr>
        <p:blipFill>
          <a:blip r:embed="rId3" cstate="print"/>
          <a:srcRect/>
          <a:stretch>
            <a:fillRect/>
          </a:stretch>
        </p:blipFill>
        <p:spPr bwMode="auto">
          <a:xfrm>
            <a:off x="3327400" y="1905000"/>
            <a:ext cx="5435600" cy="350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b="1" smtClean="0"/>
              <a:t>Event Logistics:</a:t>
            </a:r>
            <a:endParaRPr lang="en-US" smtClean="0"/>
          </a:p>
        </p:txBody>
      </p:sp>
      <p:sp>
        <p:nvSpPr>
          <p:cNvPr id="34818" name="Content Placeholder 2"/>
          <p:cNvSpPr>
            <a:spLocks noGrp="1"/>
          </p:cNvSpPr>
          <p:nvPr>
            <p:ph idx="1"/>
          </p:nvPr>
        </p:nvSpPr>
        <p:spPr>
          <a:xfrm>
            <a:off x="152400" y="1600200"/>
            <a:ext cx="8534400" cy="4525963"/>
          </a:xfrm>
        </p:spPr>
        <p:txBody>
          <a:bodyPr/>
          <a:lstStyle/>
          <a:p>
            <a:pPr eaLnBrk="1" hangingPunct="1"/>
            <a:r>
              <a:rPr lang="en-US" smtClean="0"/>
              <a:t>Liability waiver</a:t>
            </a:r>
          </a:p>
          <a:p>
            <a:pPr eaLnBrk="1" hangingPunct="1"/>
            <a:r>
              <a:rPr lang="en-US" smtClean="0"/>
              <a:t>Insurance</a:t>
            </a:r>
          </a:p>
          <a:p>
            <a:pPr eaLnBrk="1" hangingPunct="1"/>
            <a:r>
              <a:rPr lang="en-US" smtClean="0"/>
              <a:t>Emergency Plan</a:t>
            </a:r>
          </a:p>
          <a:p>
            <a:pPr eaLnBrk="1" hangingPunct="1"/>
            <a:r>
              <a:rPr lang="en-US" smtClean="0"/>
              <a:t>First Aid</a:t>
            </a:r>
          </a:p>
          <a:p>
            <a:pPr eaLnBrk="1" hangingPunct="1"/>
            <a:endParaRPr lang="en-US" smtClean="0"/>
          </a:p>
        </p:txBody>
      </p:sp>
      <p:pic>
        <p:nvPicPr>
          <p:cNvPr id="34819" name="Picture 3" descr="Resampled_2012-09-12_08-49-38_632.jpg"/>
          <p:cNvPicPr>
            <a:picLocks noChangeAspect="1"/>
          </p:cNvPicPr>
          <p:nvPr/>
        </p:nvPicPr>
        <p:blipFill>
          <a:blip r:embed="rId3" cstate="print"/>
          <a:srcRect/>
          <a:stretch>
            <a:fillRect/>
          </a:stretch>
        </p:blipFill>
        <p:spPr bwMode="auto">
          <a:xfrm>
            <a:off x="3327400" y="1905000"/>
            <a:ext cx="5435600" cy="350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b="1" smtClean="0"/>
              <a:t>Event Planning Checklist:</a:t>
            </a:r>
          </a:p>
        </p:txBody>
      </p:sp>
      <p:sp>
        <p:nvSpPr>
          <p:cNvPr id="3" name="Content Placeholder 2"/>
          <p:cNvSpPr>
            <a:spLocks noGrp="1"/>
          </p:cNvSpPr>
          <p:nvPr>
            <p:ph idx="1"/>
          </p:nvPr>
        </p:nvSpPr>
        <p:spPr/>
        <p:txBody>
          <a:bodyPr rtlCol="0">
            <a:normAutofit fontScale="85000" lnSpcReduction="20000"/>
          </a:bodyPr>
          <a:lstStyle/>
          <a:p>
            <a:pPr marL="0" indent="0" algn="ctr" eaLnBrk="1" fontAlgn="auto" hangingPunct="1">
              <a:lnSpc>
                <a:spcPct val="119000"/>
              </a:lnSpc>
              <a:spcBef>
                <a:spcPts val="0"/>
              </a:spcBef>
              <a:spcAft>
                <a:spcPts val="600"/>
              </a:spcAft>
              <a:buFont typeface="Arial" pitchFamily="34" charset="0"/>
              <a:buNone/>
              <a:defRPr/>
            </a:pPr>
            <a:r>
              <a:rPr lang="en-US" sz="3600" b="1" kern="1400" dirty="0" smtClean="0">
                <a:solidFill>
                  <a:srgbClr val="000000"/>
                </a:solidFill>
                <a:latin typeface="Times New Roman"/>
              </a:rPr>
              <a:t>One Month Prior to the Event:</a:t>
            </a:r>
            <a:endParaRPr lang="en-US" sz="20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000" kern="1400" dirty="0" smtClean="0">
                <a:solidFill>
                  <a:srgbClr val="000000"/>
                </a:solidFill>
                <a:latin typeface="Symbol"/>
              </a:rPr>
              <a:t>ÿ</a:t>
            </a:r>
            <a:r>
              <a:rPr lang="en-US" sz="2000" kern="1400" dirty="0">
                <a:solidFill>
                  <a:srgbClr val="000000"/>
                </a:solidFill>
              </a:rPr>
              <a:t> </a:t>
            </a:r>
            <a:r>
              <a:rPr lang="en-US" kern="1400" dirty="0" smtClean="0">
                <a:solidFill>
                  <a:srgbClr val="000000"/>
                </a:solidFill>
                <a:latin typeface="Times New Roman"/>
              </a:rPr>
              <a:t>Confirm rough attendance anticipated.  Groups to contact regarding a rafting excursion include: high school classes; science or environmental clubs and organizations at the local high schools; boy and girl scout troops, youth groups at local churches, etc.</a:t>
            </a:r>
            <a:endParaRPr lang="en-US" sz="20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000" kern="1400" dirty="0" smtClean="0">
                <a:solidFill>
                  <a:srgbClr val="000000"/>
                </a:solidFill>
                <a:latin typeface="Symbol"/>
              </a:rPr>
              <a:t>ÿ</a:t>
            </a:r>
            <a:r>
              <a:rPr lang="en-US" sz="2000" kern="1400" dirty="0">
                <a:solidFill>
                  <a:srgbClr val="000000"/>
                </a:solidFill>
              </a:rPr>
              <a:t> </a:t>
            </a:r>
            <a:r>
              <a:rPr lang="en-US" kern="1400" dirty="0" smtClean="0">
                <a:solidFill>
                  <a:srgbClr val="000000"/>
                </a:solidFill>
                <a:latin typeface="Times New Roman"/>
              </a:rPr>
              <a:t>Identify a target event date, and line up a back-up date in case of inclement weather.</a:t>
            </a:r>
            <a:endParaRPr lang="en-US" sz="20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000" kern="1400" dirty="0" smtClean="0">
                <a:solidFill>
                  <a:srgbClr val="000000"/>
                </a:solidFill>
                <a:latin typeface="Symbol"/>
              </a:rPr>
              <a:t>ÿ</a:t>
            </a:r>
            <a:r>
              <a:rPr lang="en-US" sz="2000" kern="1400" dirty="0">
                <a:solidFill>
                  <a:srgbClr val="000000"/>
                </a:solidFill>
              </a:rPr>
              <a:t> </a:t>
            </a:r>
            <a:r>
              <a:rPr lang="en-US" kern="1400" dirty="0" smtClean="0">
                <a:solidFill>
                  <a:srgbClr val="000000"/>
                </a:solidFill>
                <a:latin typeface="Times New Roman"/>
              </a:rPr>
              <a:t>Contact speakers and plan educational sessions.</a:t>
            </a:r>
            <a:endParaRPr lang="en-US" sz="20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r>
              <a:rPr lang="en-US" sz="2000" kern="1400" dirty="0">
                <a:solidFill>
                  <a:srgbClr val="000000"/>
                </a:solidFill>
              </a:rPr>
              <a:t> </a:t>
            </a:r>
          </a:p>
          <a:p>
            <a:pPr eaLnBrk="1" fontAlgn="auto" hangingPunct="1">
              <a:spcAft>
                <a:spcPts val="0"/>
              </a:spcAft>
              <a:buFont typeface="Arial" pitchFamily="34" charset="0"/>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b="1" smtClean="0"/>
              <a:t>Event Planning Checklist:</a:t>
            </a:r>
          </a:p>
        </p:txBody>
      </p:sp>
      <p:sp>
        <p:nvSpPr>
          <p:cNvPr id="3" name="Content Placeholder 2"/>
          <p:cNvSpPr>
            <a:spLocks noGrp="1"/>
          </p:cNvSpPr>
          <p:nvPr>
            <p:ph idx="1"/>
          </p:nvPr>
        </p:nvSpPr>
        <p:spPr/>
        <p:txBody>
          <a:bodyPr rtlCol="0">
            <a:normAutofit fontScale="62500" lnSpcReduction="20000"/>
          </a:bodyPr>
          <a:lstStyle/>
          <a:p>
            <a:pPr marL="0" indent="0" algn="ctr" eaLnBrk="1" fontAlgn="auto" hangingPunct="1">
              <a:lnSpc>
                <a:spcPct val="119000"/>
              </a:lnSpc>
              <a:spcBef>
                <a:spcPts val="0"/>
              </a:spcBef>
              <a:spcAft>
                <a:spcPts val="600"/>
              </a:spcAft>
              <a:buFont typeface="Arial" pitchFamily="34" charset="0"/>
              <a:buNone/>
              <a:defRPr/>
            </a:pPr>
            <a:r>
              <a:rPr lang="en-US" sz="4000" b="1" kern="1400" dirty="0" smtClean="0">
                <a:solidFill>
                  <a:srgbClr val="000000"/>
                </a:solidFill>
                <a:latin typeface="Times New Roman"/>
              </a:rPr>
              <a:t>Two Weeks Prior to the Event:</a:t>
            </a:r>
            <a:endParaRPr lang="en-US" sz="24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400" kern="1400" dirty="0" smtClean="0">
                <a:solidFill>
                  <a:srgbClr val="000000"/>
                </a:solidFill>
                <a:latin typeface="Symbol"/>
              </a:rPr>
              <a:t>ÿ</a:t>
            </a:r>
            <a:r>
              <a:rPr lang="en-US" sz="2400" kern="1400" dirty="0">
                <a:solidFill>
                  <a:srgbClr val="000000"/>
                </a:solidFill>
              </a:rPr>
              <a:t> </a:t>
            </a:r>
            <a:r>
              <a:rPr lang="en-US" sz="3600" kern="1400" dirty="0" smtClean="0">
                <a:solidFill>
                  <a:srgbClr val="000000"/>
                </a:solidFill>
                <a:latin typeface="Times New Roman"/>
              </a:rPr>
              <a:t>Confirm final attendance.</a:t>
            </a:r>
            <a:endParaRPr lang="en-US" sz="24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400" kern="1400" dirty="0" smtClean="0">
                <a:solidFill>
                  <a:srgbClr val="000000"/>
                </a:solidFill>
                <a:latin typeface="Symbol"/>
              </a:rPr>
              <a:t>ÿ</a:t>
            </a:r>
            <a:r>
              <a:rPr lang="en-US" sz="2400" kern="1400" dirty="0">
                <a:solidFill>
                  <a:srgbClr val="000000"/>
                </a:solidFill>
              </a:rPr>
              <a:t> </a:t>
            </a:r>
            <a:r>
              <a:rPr lang="en-US" sz="3600" kern="1400" dirty="0" smtClean="0">
                <a:solidFill>
                  <a:srgbClr val="000000"/>
                </a:solidFill>
                <a:latin typeface="Times New Roman"/>
              </a:rPr>
              <a:t>Basic equipment check.  Ensure that rafts do not have any holes or leaks, paddles and life jackets are in good working order and have not been lost, and equipment is ready for the trip.  Allow sufficient time to order more equipment</a:t>
            </a:r>
            <a:endParaRPr lang="en-US" sz="24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400" kern="1400" dirty="0" smtClean="0">
                <a:solidFill>
                  <a:srgbClr val="000000"/>
                </a:solidFill>
                <a:latin typeface="Symbol"/>
              </a:rPr>
              <a:t>ÿ</a:t>
            </a:r>
            <a:r>
              <a:rPr lang="en-US" sz="2400" kern="1400" dirty="0">
                <a:solidFill>
                  <a:srgbClr val="000000"/>
                </a:solidFill>
              </a:rPr>
              <a:t> </a:t>
            </a:r>
            <a:r>
              <a:rPr lang="en-US" sz="3600" kern="1400" dirty="0" smtClean="0">
                <a:solidFill>
                  <a:srgbClr val="000000"/>
                </a:solidFill>
                <a:latin typeface="Times New Roman"/>
              </a:rPr>
              <a:t>Finalize speakers and educational sessions.</a:t>
            </a:r>
            <a:endParaRPr lang="en-US" sz="24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400" kern="1400" dirty="0" smtClean="0">
                <a:solidFill>
                  <a:srgbClr val="000000"/>
                </a:solidFill>
                <a:latin typeface="Symbol"/>
              </a:rPr>
              <a:t>ÿ</a:t>
            </a:r>
            <a:r>
              <a:rPr lang="en-US" sz="2400" kern="1400" dirty="0">
                <a:solidFill>
                  <a:srgbClr val="000000"/>
                </a:solidFill>
              </a:rPr>
              <a:t> </a:t>
            </a:r>
            <a:r>
              <a:rPr lang="en-US" sz="3600" kern="1400" dirty="0" smtClean="0">
                <a:solidFill>
                  <a:srgbClr val="000000"/>
                </a:solidFill>
                <a:latin typeface="Times New Roman"/>
              </a:rPr>
              <a:t>Plan an advance rafting trip.  Ensure that river conditions are safe, and any potentially hazardous areas and log jams are identified and a plan is in place to remove blockage or navigate around it.</a:t>
            </a:r>
            <a:endParaRPr lang="en-US" sz="24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2400" kern="1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t>Event Planning Checklist:</a:t>
            </a:r>
          </a:p>
        </p:txBody>
      </p:sp>
      <p:sp>
        <p:nvSpPr>
          <p:cNvPr id="3" name="Content Placeholder 2"/>
          <p:cNvSpPr>
            <a:spLocks noGrp="1"/>
          </p:cNvSpPr>
          <p:nvPr>
            <p:ph idx="1"/>
          </p:nvPr>
        </p:nvSpPr>
        <p:spPr/>
        <p:txBody>
          <a:bodyPr rtlCol="0">
            <a:normAutofit fontScale="62500" lnSpcReduction="20000"/>
          </a:bodyPr>
          <a:lstStyle/>
          <a:p>
            <a:pPr marL="0" indent="0" algn="ctr" eaLnBrk="1" fontAlgn="auto" hangingPunct="1">
              <a:lnSpc>
                <a:spcPct val="119000"/>
              </a:lnSpc>
              <a:spcBef>
                <a:spcPts val="0"/>
              </a:spcBef>
              <a:spcAft>
                <a:spcPts val="600"/>
              </a:spcAft>
              <a:buFont typeface="Arial" pitchFamily="34" charset="0"/>
              <a:buNone/>
              <a:defRPr/>
            </a:pPr>
            <a:r>
              <a:rPr lang="en-US" sz="4400" b="1" kern="1400" dirty="0" smtClean="0">
                <a:solidFill>
                  <a:srgbClr val="000000"/>
                </a:solidFill>
                <a:latin typeface="Times New Roman"/>
              </a:rPr>
              <a:t>One Week Prior to the Event:</a:t>
            </a:r>
            <a:endParaRPr lang="en-US" sz="28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800" kern="1400" dirty="0" smtClean="0">
                <a:solidFill>
                  <a:srgbClr val="000000"/>
                </a:solidFill>
                <a:latin typeface="Symbol"/>
              </a:rPr>
              <a:t>ÿ</a:t>
            </a:r>
            <a:r>
              <a:rPr lang="en-US" sz="2800" kern="1400" dirty="0">
                <a:solidFill>
                  <a:srgbClr val="000000"/>
                </a:solidFill>
              </a:rPr>
              <a:t> </a:t>
            </a:r>
            <a:r>
              <a:rPr lang="en-US" sz="4000" kern="1400" dirty="0" smtClean="0">
                <a:solidFill>
                  <a:srgbClr val="000000"/>
                </a:solidFill>
                <a:latin typeface="Times New Roman"/>
              </a:rPr>
              <a:t>Check weather reports for inclement weather.  If heavy rains, storms, or extreme flooding are anticipated, contact student chaperones and make plans for an alternate date.</a:t>
            </a:r>
            <a:endParaRPr lang="en-US" sz="28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800" kern="1400" dirty="0" smtClean="0">
                <a:solidFill>
                  <a:srgbClr val="000000"/>
                </a:solidFill>
                <a:latin typeface="Symbol"/>
              </a:rPr>
              <a:t>ÿ</a:t>
            </a:r>
            <a:r>
              <a:rPr lang="en-US" sz="2800" kern="1400" dirty="0">
                <a:solidFill>
                  <a:srgbClr val="000000"/>
                </a:solidFill>
              </a:rPr>
              <a:t> </a:t>
            </a:r>
            <a:r>
              <a:rPr lang="en-US" sz="4000" kern="1400" dirty="0" smtClean="0">
                <a:solidFill>
                  <a:srgbClr val="000000"/>
                </a:solidFill>
                <a:latin typeface="Times New Roman"/>
              </a:rPr>
              <a:t>Plan a second advance rafting trip two or three days prior to the anticipated event.  Include stops for educational sessions, and conduct a “dry run” to ensure that the trip leaders are familiar with the route and planned stops.</a:t>
            </a:r>
            <a:endParaRPr lang="en-US" sz="28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800" kern="1400" dirty="0" smtClean="0">
                <a:solidFill>
                  <a:srgbClr val="000000"/>
                </a:solidFill>
                <a:latin typeface="Symbol"/>
              </a:rPr>
              <a:t>ÿ</a:t>
            </a:r>
            <a:r>
              <a:rPr lang="en-US" sz="2800" kern="1400" dirty="0">
                <a:solidFill>
                  <a:srgbClr val="000000"/>
                </a:solidFill>
              </a:rPr>
              <a:t> </a:t>
            </a:r>
            <a:r>
              <a:rPr lang="en-US" sz="4000" kern="1400" dirty="0" smtClean="0">
                <a:solidFill>
                  <a:srgbClr val="000000"/>
                </a:solidFill>
                <a:latin typeface="Times New Roman"/>
              </a:rPr>
              <a:t>Final equipment check.</a:t>
            </a:r>
            <a:endParaRPr lang="en-US" sz="28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800" kern="1400" dirty="0" smtClean="0">
                <a:solidFill>
                  <a:srgbClr val="000000"/>
                </a:solidFill>
                <a:latin typeface="Symbol"/>
              </a:rPr>
              <a:t>ÿ</a:t>
            </a:r>
            <a:r>
              <a:rPr lang="en-US" sz="2800" kern="1400" dirty="0">
                <a:solidFill>
                  <a:srgbClr val="000000"/>
                </a:solidFill>
              </a:rPr>
              <a:t> </a:t>
            </a:r>
            <a:r>
              <a:rPr lang="en-US" sz="4000" kern="1400" dirty="0" smtClean="0">
                <a:solidFill>
                  <a:srgbClr val="000000"/>
                </a:solidFill>
                <a:latin typeface="Times New Roman"/>
              </a:rPr>
              <a:t>Print any required educational materials.</a:t>
            </a:r>
            <a:endParaRPr lang="en-US" sz="2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2800" kern="14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b="1" smtClean="0"/>
              <a:t>Event Planning Checklist:</a:t>
            </a:r>
          </a:p>
        </p:txBody>
      </p:sp>
      <p:sp>
        <p:nvSpPr>
          <p:cNvPr id="3" name="Content Placeholder 2"/>
          <p:cNvSpPr>
            <a:spLocks noGrp="1"/>
          </p:cNvSpPr>
          <p:nvPr>
            <p:ph idx="1"/>
          </p:nvPr>
        </p:nvSpPr>
        <p:spPr/>
        <p:txBody>
          <a:bodyPr rtlCol="0">
            <a:normAutofit/>
          </a:bodyPr>
          <a:lstStyle/>
          <a:p>
            <a:pPr marL="0" indent="0" eaLnBrk="1" fontAlgn="auto" hangingPunct="1">
              <a:lnSpc>
                <a:spcPct val="119000"/>
              </a:lnSpc>
              <a:spcBef>
                <a:spcPts val="0"/>
              </a:spcBef>
              <a:spcAft>
                <a:spcPts val="600"/>
              </a:spcAft>
              <a:buFont typeface="Arial" pitchFamily="34" charset="0"/>
              <a:buNone/>
              <a:defRPr/>
            </a:pPr>
            <a:r>
              <a:rPr lang="en-US" sz="2800" b="1" kern="1400" dirty="0" smtClean="0">
                <a:solidFill>
                  <a:srgbClr val="000000"/>
                </a:solidFill>
                <a:latin typeface="Times New Roman"/>
              </a:rPr>
              <a:t>After the Event:</a:t>
            </a:r>
            <a:endParaRPr lang="en-US" sz="2800" kern="1400" dirty="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500" kern="1400" dirty="0" smtClean="0">
                <a:solidFill>
                  <a:srgbClr val="000000"/>
                </a:solidFill>
                <a:latin typeface="Symbol"/>
              </a:rPr>
              <a:t>ÿ</a:t>
            </a:r>
            <a:r>
              <a:rPr lang="en-US" sz="2500" kern="1400" dirty="0" smtClean="0">
                <a:solidFill>
                  <a:srgbClr val="000000"/>
                </a:solidFill>
              </a:rPr>
              <a:t> </a:t>
            </a:r>
            <a:r>
              <a:rPr lang="en-US" sz="2500" kern="1400" dirty="0" smtClean="0">
                <a:solidFill>
                  <a:srgbClr val="000000"/>
                </a:solidFill>
                <a:latin typeface="Times New Roman"/>
              </a:rPr>
              <a:t>Clean equipment, check for damage.  </a:t>
            </a:r>
            <a:endParaRPr lang="en-US" sz="2500" kern="1400" dirty="0" smtClean="0">
              <a:solidFill>
                <a:srgbClr val="000000"/>
              </a:solidFill>
            </a:endParaRPr>
          </a:p>
          <a:p>
            <a:pPr marL="228600" indent="-228600" eaLnBrk="1" fontAlgn="auto" hangingPunct="1">
              <a:lnSpc>
                <a:spcPct val="119000"/>
              </a:lnSpc>
              <a:spcBef>
                <a:spcPts val="0"/>
              </a:spcBef>
              <a:spcAft>
                <a:spcPts val="600"/>
              </a:spcAft>
              <a:buFont typeface="Arial" pitchFamily="34" charset="0"/>
              <a:buNone/>
              <a:defRPr/>
            </a:pPr>
            <a:r>
              <a:rPr lang="en-US" sz="2500" kern="1400" dirty="0" smtClean="0">
                <a:solidFill>
                  <a:srgbClr val="000000"/>
                </a:solidFill>
                <a:latin typeface="Symbol"/>
              </a:rPr>
              <a:t>ÿ</a:t>
            </a:r>
            <a:r>
              <a:rPr lang="en-US" sz="2500" kern="1400" dirty="0">
                <a:solidFill>
                  <a:srgbClr val="000000"/>
                </a:solidFill>
              </a:rPr>
              <a:t> </a:t>
            </a:r>
            <a:r>
              <a:rPr lang="en-US" sz="2500" kern="1400" dirty="0" smtClean="0">
                <a:solidFill>
                  <a:srgbClr val="000000"/>
                </a:solidFill>
                <a:latin typeface="Times New Roman"/>
              </a:rPr>
              <a:t>Make sure all equipment is stored properly until it is needed again.</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44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2800" kern="1400" dirty="0">
              <a:solidFill>
                <a:srgbClr val="000000"/>
              </a:solidFill>
            </a:endParaRPr>
          </a:p>
        </p:txBody>
      </p:sp>
      <p:pic>
        <p:nvPicPr>
          <p:cNvPr id="43011" name="Picture 3" descr="Resampled_2012-09-13_09-57-00_838.jpg"/>
          <p:cNvPicPr>
            <a:picLocks noChangeAspect="1"/>
          </p:cNvPicPr>
          <p:nvPr/>
        </p:nvPicPr>
        <p:blipFill>
          <a:blip r:embed="rId3" cstate="print"/>
          <a:srcRect/>
          <a:stretch>
            <a:fillRect/>
          </a:stretch>
        </p:blipFill>
        <p:spPr bwMode="auto">
          <a:xfrm>
            <a:off x="1752600" y="3429000"/>
            <a:ext cx="6019800" cy="31607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b="1" dirty="0" smtClean="0"/>
              <a:t>Educational standards that can be met with this program: </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en-US" b="1" i="1" dirty="0" smtClean="0"/>
              <a:t>Indiana </a:t>
            </a:r>
            <a:r>
              <a:rPr lang="en-US" b="1" i="1" dirty="0"/>
              <a:t>Academic Standards </a:t>
            </a:r>
            <a:endParaRPr lang="en-US" dirty="0"/>
          </a:p>
          <a:p>
            <a:pPr eaLnBrk="1" fontAlgn="auto" hangingPunct="1">
              <a:spcAft>
                <a:spcPts val="0"/>
              </a:spcAft>
              <a:buFont typeface="Arial" pitchFamily="34" charset="0"/>
              <a:buNone/>
              <a:defRPr/>
            </a:pPr>
            <a:r>
              <a:rPr lang="en-US" dirty="0" smtClean="0"/>
              <a:t>The </a:t>
            </a:r>
            <a:r>
              <a:rPr lang="en-US" dirty="0"/>
              <a:t>following Indiana Academic Standards are taken into consideration in the construction of the River Expedition &amp; Academic Competition and are covered in part or fully. </a:t>
            </a:r>
            <a:endParaRPr lang="en-US" dirty="0" smtClean="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b="1" dirty="0"/>
              <a:t>Biology </a:t>
            </a:r>
            <a:r>
              <a:rPr lang="en-US" b="1" dirty="0" smtClean="0"/>
              <a:t>:</a:t>
            </a:r>
            <a:r>
              <a:rPr lang="en-US" dirty="0" smtClean="0"/>
              <a:t> B.1.15</a:t>
            </a:r>
            <a:r>
              <a:rPr lang="en-US" dirty="0"/>
              <a:t>, B.1.16, B.1.17, B.1.18, B.1.37, B.1.38, B.1.39, B.1.40, B.1.41, B.1.42, B.1.45, B.1.46, B.1.47 </a:t>
            </a:r>
          </a:p>
          <a:p>
            <a:pPr eaLnBrk="1" fontAlgn="auto" hangingPunct="1">
              <a:spcAft>
                <a:spcPts val="0"/>
              </a:spcAft>
              <a:buFont typeface="Arial" pitchFamily="34" charset="0"/>
              <a:buChar char="•"/>
              <a:defRPr/>
            </a:pPr>
            <a:r>
              <a:rPr lang="en-US" b="1" dirty="0"/>
              <a:t>Chemistry </a:t>
            </a:r>
            <a:r>
              <a:rPr lang="en-US" b="1" dirty="0" smtClean="0"/>
              <a:t>:</a:t>
            </a:r>
            <a:r>
              <a:rPr lang="en-US" dirty="0" smtClean="0"/>
              <a:t> C.1.3</a:t>
            </a:r>
            <a:r>
              <a:rPr lang="en-US" dirty="0"/>
              <a:t>, C.1.8 </a:t>
            </a:r>
          </a:p>
          <a:p>
            <a:pPr eaLnBrk="1" fontAlgn="auto" hangingPunct="1">
              <a:spcAft>
                <a:spcPts val="0"/>
              </a:spcAft>
              <a:buFont typeface="Arial" pitchFamily="34" charset="0"/>
              <a:buChar char="•"/>
              <a:defRPr/>
            </a:pPr>
            <a:r>
              <a:rPr lang="en-US" b="1" dirty="0"/>
              <a:t>Environmental Sciences </a:t>
            </a:r>
            <a:r>
              <a:rPr lang="en-US" b="1" dirty="0" smtClean="0"/>
              <a:t>: </a:t>
            </a:r>
            <a:r>
              <a:rPr lang="en-US" dirty="0" smtClean="0"/>
              <a:t>ENV</a:t>
            </a:r>
            <a:r>
              <a:rPr lang="en-US" dirty="0"/>
              <a:t>. 1.1, ENV.1.2, ENV.1.3, ENV.1.4, ENV.1.10, ENV.1.13, ENV.1.14, ENV.1.21, ENV.1.23, ENV.1.24, ENV.1.27, ENV.1.28, ENV.1.29, ENV.1.30, ENV.1.35 </a:t>
            </a:r>
          </a:p>
          <a:p>
            <a:pPr eaLnBrk="1" fontAlgn="auto" hangingPunct="1">
              <a:spcAft>
                <a:spcPts val="0"/>
              </a:spcAft>
              <a:buFont typeface="Arial" pitchFamily="34" charset="0"/>
              <a:buChar char="•"/>
              <a:defRPr/>
            </a:pPr>
            <a:r>
              <a:rPr lang="en-US" b="1" dirty="0"/>
              <a:t>Natural Resource Management </a:t>
            </a:r>
            <a:r>
              <a:rPr lang="en-US" b="1" dirty="0" smtClean="0"/>
              <a:t>: </a:t>
            </a:r>
            <a:r>
              <a:rPr lang="en-US" dirty="0" smtClean="0"/>
              <a:t>NRM.B.2</a:t>
            </a:r>
            <a:r>
              <a:rPr lang="en-US" dirty="0"/>
              <a:t>, NRM.B.3, NRM.B.4, NRM.C.1, NRM.C.2, NRM.C.3, NRM.C.4, NRM.D.1, NRM.D.2, NRM.D.10, NRM.H.2, NRM.I.1, NRM.J.1, NRM.J.2, NRM.L.1, NRM.L.2, NRM.L.4, NRM.L.6 </a:t>
            </a:r>
          </a:p>
          <a:p>
            <a:pPr eaLnBrk="1" fontAlgn="auto" hangingPunct="1">
              <a:spcAft>
                <a:spcPts val="0"/>
              </a:spcAft>
              <a:buFont typeface="Arial" pitchFamily="34" charset="0"/>
              <a:buChar char="•"/>
              <a:defRPr/>
            </a:pPr>
            <a:r>
              <a:rPr lang="en-US" b="1" dirty="0"/>
              <a:t>Earth and Space Science </a:t>
            </a:r>
            <a:r>
              <a:rPr lang="en-US" b="1" dirty="0" smtClean="0"/>
              <a:t>:</a:t>
            </a:r>
            <a:r>
              <a:rPr lang="en-US" dirty="0" smtClean="0"/>
              <a:t> ES.1.20</a:t>
            </a:r>
            <a:r>
              <a:rPr lang="en-US" dirty="0"/>
              <a:t>, ES.1.25, ES.1.26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Resampled_2012-09-13_08-40-14_851.jpg"/>
          <p:cNvPicPr>
            <a:picLocks noChangeAspect="1"/>
          </p:cNvPicPr>
          <p:nvPr/>
        </p:nvPicPr>
        <p:blipFill>
          <a:blip r:embed="rId3" cstate="print"/>
          <a:srcRect/>
          <a:stretch>
            <a:fillRect/>
          </a:stretch>
        </p:blipFill>
        <p:spPr bwMode="auto">
          <a:xfrm>
            <a:off x="5181600" y="2209800"/>
            <a:ext cx="3757613" cy="2111375"/>
          </a:xfrm>
          <a:prstGeom prst="rect">
            <a:avLst/>
          </a:prstGeom>
          <a:noFill/>
          <a:ln w="9525">
            <a:noFill/>
            <a:miter lim="800000"/>
            <a:headEnd/>
            <a:tailEnd/>
          </a:ln>
        </p:spPr>
      </p:pic>
      <p:sp>
        <p:nvSpPr>
          <p:cNvPr id="47106" name="Title 1"/>
          <p:cNvSpPr>
            <a:spLocks noGrp="1"/>
          </p:cNvSpPr>
          <p:nvPr>
            <p:ph type="title"/>
          </p:nvPr>
        </p:nvSpPr>
        <p:spPr/>
        <p:txBody>
          <a:bodyPr/>
          <a:lstStyle/>
          <a:p>
            <a:pPr eaLnBrk="1" hangingPunct="1"/>
            <a:r>
              <a:rPr lang="en-US" b="1" u="sng" smtClean="0"/>
              <a:t>Education Stops and Talks</a:t>
            </a:r>
            <a:endParaRPr lang="en-US" smtClean="0"/>
          </a:p>
        </p:txBody>
      </p:sp>
      <p:sp>
        <p:nvSpPr>
          <p:cNvPr id="47107" name="Content Placeholder 2"/>
          <p:cNvSpPr>
            <a:spLocks noGrp="1"/>
          </p:cNvSpPr>
          <p:nvPr>
            <p:ph idx="1"/>
          </p:nvPr>
        </p:nvSpPr>
        <p:spPr>
          <a:xfrm>
            <a:off x="228600" y="1600200"/>
            <a:ext cx="8458200" cy="4525963"/>
          </a:xfrm>
        </p:spPr>
        <p:txBody>
          <a:bodyPr/>
          <a:lstStyle/>
          <a:p>
            <a:pPr eaLnBrk="1" hangingPunct="1">
              <a:buFont typeface="Arial" charset="0"/>
              <a:buNone/>
            </a:pPr>
            <a:r>
              <a:rPr lang="en-US" b="1" smtClean="0"/>
              <a:t>Overview of river and history</a:t>
            </a:r>
            <a:endParaRPr lang="en-US" smtClean="0"/>
          </a:p>
          <a:p>
            <a:pPr eaLnBrk="1" hangingPunct="1"/>
            <a:r>
              <a:rPr lang="en-US" sz="2500" smtClean="0"/>
              <a:t>While paddling or on land, an over-                                        view of the river will give the                                            students a better overall picture of                                           the river.  Explain to the students                                            how humans impact the river                                                  (past and present).</a:t>
            </a:r>
          </a:p>
          <a:p>
            <a:pPr eaLnBrk="1" hangingPunct="1"/>
            <a:r>
              <a:rPr lang="en-US" sz="2500" i="1" smtClean="0"/>
              <a:t>Possible presenters: Indiana Department of Natural Resources, Division of State Parks and Reservoirs</a:t>
            </a:r>
            <a:endParaRPr lang="en-US" sz="25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447800"/>
            <a:ext cx="8686800" cy="5105400"/>
          </a:xfrm>
        </p:spPr>
        <p:txBody>
          <a:bodyPr rtlCol="0">
            <a:normAutofit fontScale="77500" lnSpcReduction="20000"/>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Watershed</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kern="1400" dirty="0" smtClean="0">
                <a:solidFill>
                  <a:srgbClr val="000000"/>
                </a:solidFill>
                <a:latin typeface="Times New Roman"/>
              </a:rPr>
              <a:t>A good way to start the raft trip is a presentation about the watershed.  This can be done with a watershed demonstration using an </a:t>
            </a:r>
            <a:r>
              <a:rPr lang="en-US" kern="1400" dirty="0" err="1" smtClean="0">
                <a:solidFill>
                  <a:srgbClr val="000000"/>
                </a:solidFill>
                <a:latin typeface="Times New Roman"/>
              </a:rPr>
              <a:t>Enviroscape</a:t>
            </a:r>
            <a:r>
              <a:rPr lang="en-US" kern="1400" dirty="0" smtClean="0">
                <a:solidFill>
                  <a:srgbClr val="000000"/>
                </a:solidFill>
                <a:latin typeface="Times New Roman"/>
              </a:rPr>
              <a:t> (www.enviroscapes.com) or a plastic table cloth set-up.  It is important to emphasize that no matter where you are in the watershed, what you do impacts the watershed.</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i="1" kern="1400" dirty="0" smtClean="0">
                <a:solidFill>
                  <a:srgbClr val="000000"/>
                </a:solidFill>
                <a:latin typeface="Times New Roman"/>
              </a:rPr>
              <a:t>Possible presenters: local Soil and Water Conservation District, Indiana State Department of Agriculture.</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kern="1400" dirty="0" smtClean="0">
                <a:solidFill>
                  <a:srgbClr val="000000"/>
                </a:solidFill>
                <a:latin typeface="Times New Roman"/>
              </a:rPr>
              <a:t>Water quality testing with chemical tests and inventory of macro invertebrates</a:t>
            </a:r>
            <a:r>
              <a:rPr lang="en-US" sz="1800" kern="1400" dirty="0" smtClean="0">
                <a:solidFill>
                  <a:srgbClr val="000000"/>
                </a:solidFill>
              </a:rPr>
              <a:t>.  </a:t>
            </a:r>
            <a:r>
              <a:rPr lang="en-US" kern="1400" dirty="0" smtClean="0">
                <a:solidFill>
                  <a:srgbClr val="000000"/>
                </a:solidFill>
                <a:latin typeface="Times New Roman"/>
              </a:rPr>
              <a:t>This can be done at one stop, split into two stops, or done by the raft guides on the river.</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i="1" kern="1400" dirty="0" smtClean="0">
                <a:solidFill>
                  <a:srgbClr val="000000"/>
                </a:solidFill>
                <a:latin typeface="Times New Roman"/>
              </a:rPr>
              <a:t>Possible presenters: Hoosier </a:t>
            </a:r>
            <a:r>
              <a:rPr lang="en-US" i="1" kern="1400" dirty="0" err="1" smtClean="0">
                <a:solidFill>
                  <a:srgbClr val="000000"/>
                </a:solidFill>
                <a:latin typeface="Times New Roman"/>
              </a:rPr>
              <a:t>Riverwatch</a:t>
            </a:r>
            <a:r>
              <a:rPr lang="en-US" i="1" kern="1400" dirty="0" smtClean="0">
                <a:solidFill>
                  <a:srgbClr val="000000"/>
                </a:solidFill>
                <a:latin typeface="Times New Roman"/>
              </a:rPr>
              <a:t> instructors</a:t>
            </a:r>
            <a:endParaRPr lang="en-US" sz="1800" kern="14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8458200" cy="4525963"/>
          </a:xfrm>
        </p:spPr>
        <p:txBody>
          <a:bodyPr rtlCol="0">
            <a:normAutofit lnSpcReduction="10000"/>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Plants</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Many topics can be covered at the plants stop.  If you have forest along your river, the talk could center on forestry and the impact of invasive plant species.  If you have prairie areas along your river, the talk could center on native prairie plants.</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Indiana Depart-                                    </a:t>
            </a:r>
            <a:r>
              <a:rPr lang="en-US" sz="2500" i="1" kern="1400" dirty="0" err="1" smtClean="0">
                <a:solidFill>
                  <a:srgbClr val="000000"/>
                </a:solidFill>
                <a:latin typeface="Times New Roman"/>
              </a:rPr>
              <a:t>ment</a:t>
            </a:r>
            <a:r>
              <a:rPr lang="en-US" sz="2500" i="1" kern="1400" dirty="0" smtClean="0">
                <a:solidFill>
                  <a:srgbClr val="000000"/>
                </a:solidFill>
                <a:latin typeface="Times New Roman"/>
              </a:rPr>
              <a:t> of Natural Resources, Division of                                   Forestry or Division of State Parks                                                 and Reservoirs</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pic>
        <p:nvPicPr>
          <p:cNvPr id="51203" name="Picture 4" descr="Resampled_2012-09-13_09-06-42_661.jpg"/>
          <p:cNvPicPr>
            <a:picLocks noChangeAspect="1"/>
          </p:cNvPicPr>
          <p:nvPr/>
        </p:nvPicPr>
        <p:blipFill>
          <a:blip r:embed="rId3" cstate="print"/>
          <a:srcRect/>
          <a:stretch>
            <a:fillRect/>
          </a:stretch>
        </p:blipFill>
        <p:spPr bwMode="auto">
          <a:xfrm>
            <a:off x="5345113" y="4038600"/>
            <a:ext cx="3798887" cy="213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fontScale="92500" lnSpcReduction="20000"/>
          </a:bodyPr>
          <a:lstStyle/>
          <a:p>
            <a:pPr eaLnBrk="1" fontAlgn="auto" hangingPunct="1">
              <a:spcAft>
                <a:spcPts val="0"/>
              </a:spcAft>
              <a:buFont typeface="Arial" pitchFamily="34" charset="0"/>
              <a:buChar char="•"/>
              <a:defRPr/>
            </a:pPr>
            <a:r>
              <a:rPr lang="en-US" dirty="0"/>
              <a:t>Equipment needed for a rafting trip </a:t>
            </a:r>
            <a:r>
              <a:rPr lang="en-US" dirty="0" smtClean="0"/>
              <a:t>planned to </a:t>
            </a:r>
            <a:r>
              <a:rPr lang="en-US" dirty="0"/>
              <a:t>accommodate 100 students and 10 adults</a:t>
            </a:r>
            <a:r>
              <a:rPr lang="en-US" dirty="0" smtClean="0"/>
              <a:t>.</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smtClean="0"/>
              <a:t> </a:t>
            </a:r>
            <a:r>
              <a:rPr lang="en-US" dirty="0"/>
              <a:t>Total Cost for all Equipment  $38,370.35</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pic>
        <p:nvPicPr>
          <p:cNvPr id="16387" name="Picture 4" descr="Resampled_2012-09-11_11-21-19_182.jpg"/>
          <p:cNvPicPr>
            <a:picLocks noChangeAspect="1"/>
          </p:cNvPicPr>
          <p:nvPr/>
        </p:nvPicPr>
        <p:blipFill>
          <a:blip r:embed="rId3" cstate="print"/>
          <a:srcRect/>
          <a:stretch>
            <a:fillRect/>
          </a:stretch>
        </p:blipFill>
        <p:spPr bwMode="auto">
          <a:xfrm>
            <a:off x="2057400" y="2590800"/>
            <a:ext cx="5067300" cy="28463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8458200" cy="4525963"/>
          </a:xfrm>
        </p:spPr>
        <p:txBody>
          <a:bodyPr rtlCol="0">
            <a:normAutofit/>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Best Management Practices and Land Use</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Be sure to highlight any best management practices that can be seen from the river or show areas that would benefit from these practices.</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local Soil and Water Conservation District, Natural Resources Conservation Service, and/or Indiana State Department of Agriculture</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7543800" cy="4525963"/>
          </a:xfrm>
        </p:spPr>
        <p:txBody>
          <a:bodyPr rtlCol="0">
            <a:normAutofit/>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Best Management Practices and Land Use</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Be sure to highlight any best management practices that can be seen from the river or show areas that would benefit from these practices.</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local Soil and Water </a:t>
            </a:r>
            <a:r>
              <a:rPr lang="en-US" sz="2500" i="1" kern="1400" dirty="0" err="1" smtClean="0">
                <a:solidFill>
                  <a:srgbClr val="000000"/>
                </a:solidFill>
                <a:latin typeface="Times New Roman"/>
              </a:rPr>
              <a:t>Conserv</a:t>
            </a:r>
            <a:r>
              <a:rPr lang="en-US" sz="2500" i="1" kern="1400" dirty="0" smtClean="0">
                <a:solidFill>
                  <a:srgbClr val="000000"/>
                </a:solidFill>
                <a:latin typeface="Times New Roman"/>
              </a:rPr>
              <a:t>-                      </a:t>
            </a:r>
            <a:r>
              <a:rPr lang="en-US" sz="2500" i="1" kern="1400" dirty="0" err="1" smtClean="0">
                <a:solidFill>
                  <a:srgbClr val="000000"/>
                </a:solidFill>
                <a:latin typeface="Times New Roman"/>
              </a:rPr>
              <a:t>ation</a:t>
            </a:r>
            <a:r>
              <a:rPr lang="en-US" sz="2500" i="1" kern="1400" dirty="0" smtClean="0">
                <a:solidFill>
                  <a:srgbClr val="000000"/>
                </a:solidFill>
                <a:latin typeface="Times New Roman"/>
              </a:rPr>
              <a:t> District, Natural Resources </a:t>
            </a:r>
            <a:r>
              <a:rPr lang="en-US" sz="2500" i="1" kern="1400" smtClean="0">
                <a:solidFill>
                  <a:srgbClr val="000000"/>
                </a:solidFill>
                <a:latin typeface="Times New Roman"/>
              </a:rPr>
              <a:t>Conservation            Service</a:t>
            </a:r>
            <a:r>
              <a:rPr lang="en-US" sz="2500" i="1" kern="1400" dirty="0" smtClean="0">
                <a:solidFill>
                  <a:srgbClr val="000000"/>
                </a:solidFill>
                <a:latin typeface="Times New Roman"/>
              </a:rPr>
              <a:t>, and/or Indiana State Department </a:t>
            </a:r>
            <a:r>
              <a:rPr lang="en-US" sz="2500" i="1" kern="1400" smtClean="0">
                <a:solidFill>
                  <a:srgbClr val="000000"/>
                </a:solidFill>
                <a:latin typeface="Times New Roman"/>
              </a:rPr>
              <a:t>of                  Agriculture</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pic>
        <p:nvPicPr>
          <p:cNvPr id="55299" name="Picture 3" descr="Resampled_2012-09-13_10-10-05_259.jpg"/>
          <p:cNvPicPr>
            <a:picLocks noChangeAspect="1"/>
          </p:cNvPicPr>
          <p:nvPr/>
        </p:nvPicPr>
        <p:blipFill>
          <a:blip r:embed="rId3" cstate="print"/>
          <a:srcRect/>
          <a:stretch>
            <a:fillRect/>
          </a:stretch>
        </p:blipFill>
        <p:spPr bwMode="auto">
          <a:xfrm>
            <a:off x="7046913" y="2209800"/>
            <a:ext cx="2097087" cy="3733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8458200" cy="4525963"/>
          </a:xfrm>
        </p:spPr>
        <p:txBody>
          <a:bodyPr rtlCol="0">
            <a:normAutofit/>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Point and Non-Point Source Pollution</a:t>
            </a:r>
            <a:endParaRPr lang="en-US"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This would be a good talk to do after the water quality testing stop.  You could discuss pipes emptying into the river.  You could also discuss how it is difficult to determine which field the fertilizer that you measured in river came from.</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your local Soil and Water Conservation District, Natural Resources Conservation Service, and/or Indiana State Department of Agriculture</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8458200" cy="4525963"/>
          </a:xfrm>
        </p:spPr>
        <p:txBody>
          <a:bodyPr rtlCol="0">
            <a:normAutofit/>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Soils</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Our soils are important for many reasons; they grow our food, they filter our water, and we live on them. </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your local Soil and Water Conservation District, Natural Resources Conservation Service, and/or Indiana State Department of Agriculture</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b="1" u="sng" smtClean="0"/>
              <a:t>Education Stops and Talks</a:t>
            </a:r>
            <a:endParaRPr lang="en-US" smtClean="0"/>
          </a:p>
        </p:txBody>
      </p:sp>
      <p:sp>
        <p:nvSpPr>
          <p:cNvPr id="3" name="Content Placeholder 2"/>
          <p:cNvSpPr>
            <a:spLocks noGrp="1"/>
          </p:cNvSpPr>
          <p:nvPr>
            <p:ph idx="1"/>
          </p:nvPr>
        </p:nvSpPr>
        <p:spPr>
          <a:xfrm>
            <a:off x="228600" y="1600200"/>
            <a:ext cx="8458200" cy="4525963"/>
          </a:xfrm>
        </p:spPr>
        <p:txBody>
          <a:bodyPr rtlCol="0">
            <a:normAutofit lnSpcReduction="10000"/>
          </a:bodyPr>
          <a:lstStyle/>
          <a:p>
            <a:pPr marL="0" indent="0" eaLnBrk="1" fontAlgn="auto" hangingPunct="1">
              <a:lnSpc>
                <a:spcPct val="119000"/>
              </a:lnSpc>
              <a:spcBef>
                <a:spcPts val="0"/>
              </a:spcBef>
              <a:spcAft>
                <a:spcPts val="600"/>
              </a:spcAft>
              <a:buFont typeface="Arial" pitchFamily="34" charset="0"/>
              <a:buNone/>
              <a:defRPr/>
            </a:pPr>
            <a:r>
              <a:rPr lang="en-US" b="1" u="sng" kern="1400" dirty="0" smtClean="0">
                <a:solidFill>
                  <a:srgbClr val="000000"/>
                </a:solidFill>
                <a:latin typeface="Times New Roman"/>
              </a:rPr>
              <a:t>Threatened and endangered species</a:t>
            </a: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kern="1400" dirty="0" smtClean="0">
                <a:solidFill>
                  <a:srgbClr val="000000"/>
                </a:solidFill>
                <a:latin typeface="Times New Roman"/>
              </a:rPr>
              <a:t>Tailor this talk to threatened and endangered species that previously or currently can be found in the area, such as mussels  or river otters.</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Char char="•"/>
              <a:defRPr/>
            </a:pPr>
            <a:r>
              <a:rPr lang="en-US" sz="2500" i="1" kern="1400" dirty="0" smtClean="0">
                <a:solidFill>
                  <a:srgbClr val="000000"/>
                </a:solidFill>
                <a:latin typeface="Times New Roman"/>
              </a:rPr>
              <a:t>Possible presenters: Indiana                                                         Department of Natural </a:t>
            </a:r>
            <a:r>
              <a:rPr lang="en-US" sz="2500" i="1" kern="1400" dirty="0" err="1" smtClean="0">
                <a:solidFill>
                  <a:srgbClr val="000000"/>
                </a:solidFill>
                <a:latin typeface="Times New Roman"/>
              </a:rPr>
              <a:t>Resou</a:t>
            </a:r>
            <a:r>
              <a:rPr lang="en-US" sz="2500" i="1" kern="1400" dirty="0" smtClean="0">
                <a:solidFill>
                  <a:srgbClr val="000000"/>
                </a:solidFill>
                <a:latin typeface="Times New Roman"/>
              </a:rPr>
              <a:t>-                                                    </a:t>
            </a:r>
            <a:r>
              <a:rPr lang="en-US" sz="2500" i="1" kern="1400" dirty="0" err="1" smtClean="0">
                <a:solidFill>
                  <a:srgbClr val="000000"/>
                </a:solidFill>
                <a:latin typeface="Times New Roman"/>
              </a:rPr>
              <a:t>rces</a:t>
            </a:r>
            <a:r>
              <a:rPr lang="en-US" sz="2500" i="1" kern="1400" dirty="0" smtClean="0">
                <a:solidFill>
                  <a:srgbClr val="000000"/>
                </a:solidFill>
                <a:latin typeface="Times New Roman"/>
              </a:rPr>
              <a:t>, Division of State Parks                                                          and Reservoirs or Division of                                                           Fish and Wildlife</a:t>
            </a:r>
            <a:endParaRPr lang="en-US" sz="25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a:p>
            <a:pPr marL="0" indent="0" eaLnBrk="1" fontAlgn="auto" hangingPunct="1">
              <a:lnSpc>
                <a:spcPct val="119000"/>
              </a:lnSpc>
              <a:spcBef>
                <a:spcPts val="0"/>
              </a:spcBef>
              <a:spcAft>
                <a:spcPts val="600"/>
              </a:spcAft>
              <a:buFont typeface="Arial" pitchFamily="34" charset="0"/>
              <a:buNone/>
              <a:defRPr/>
            </a:pPr>
            <a:endParaRPr lang="en-US" sz="1800" kern="1400" dirty="0">
              <a:solidFill>
                <a:srgbClr val="000000"/>
              </a:solidFill>
            </a:endParaRPr>
          </a:p>
        </p:txBody>
      </p:sp>
      <p:pic>
        <p:nvPicPr>
          <p:cNvPr id="61443" name="Picture 3" descr="Resampled_2012-09-13_10-10-45_322.jpg"/>
          <p:cNvPicPr>
            <a:picLocks noChangeAspect="1"/>
          </p:cNvPicPr>
          <p:nvPr/>
        </p:nvPicPr>
        <p:blipFill>
          <a:blip r:embed="rId3" cstate="print"/>
          <a:srcRect/>
          <a:stretch>
            <a:fillRect/>
          </a:stretch>
        </p:blipFill>
        <p:spPr bwMode="auto">
          <a:xfrm>
            <a:off x="4267200" y="3657600"/>
            <a:ext cx="4748213" cy="266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Picture1.png"/>
          <p:cNvPicPr>
            <a:picLocks noChangeAspect="1"/>
          </p:cNvPicPr>
          <p:nvPr/>
        </p:nvPicPr>
        <p:blipFill>
          <a:blip r:embed="rId3" cstate="print"/>
          <a:srcRect/>
          <a:stretch>
            <a:fillRect/>
          </a:stretch>
        </p:blipFill>
        <p:spPr bwMode="auto">
          <a:xfrm>
            <a:off x="990600" y="2667000"/>
            <a:ext cx="7146925" cy="53340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sp>
        <p:nvSpPr>
          <p:cNvPr id="18435" name="Content Placeholder 2"/>
          <p:cNvSpPr>
            <a:spLocks noGrp="1"/>
          </p:cNvSpPr>
          <p:nvPr>
            <p:ph idx="1"/>
          </p:nvPr>
        </p:nvSpPr>
        <p:spPr>
          <a:xfrm>
            <a:off x="457200" y="1600200"/>
            <a:ext cx="8229600" cy="2438400"/>
          </a:xfrm>
        </p:spPr>
        <p:txBody>
          <a:bodyPr/>
          <a:lstStyle/>
          <a:p>
            <a:pPr eaLnBrk="1" hangingPunct="1"/>
            <a:r>
              <a:rPr lang="en-US" smtClean="0"/>
              <a:t>13 of these 13’ Otter Livery 130 rafts will be needed. </a:t>
            </a:r>
          </a:p>
          <a:p>
            <a:pPr eaLnBrk="1" hangingPunct="1"/>
            <a:r>
              <a:rPr lang="en-US" smtClean="0"/>
              <a:t>Each raft can  comfortably hold 8 paddlers. </a:t>
            </a:r>
          </a:p>
          <a:p>
            <a:pPr eaLnBrk="1" hangingPunct="1"/>
            <a:r>
              <a:rPr lang="en-US" smtClean="0"/>
              <a:t>Cost: $2,575.00 each	 </a:t>
            </a:r>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Picture2.png"/>
          <p:cNvPicPr>
            <a:picLocks noChangeAspect="1"/>
          </p:cNvPicPr>
          <p:nvPr/>
        </p:nvPicPr>
        <p:blipFill>
          <a:blip r:embed="rId3" cstate="print"/>
          <a:srcRect/>
          <a:stretch>
            <a:fillRect/>
          </a:stretch>
        </p:blipFill>
        <p:spPr bwMode="auto">
          <a:xfrm>
            <a:off x="685800" y="3124200"/>
            <a:ext cx="7975600" cy="3938588"/>
          </a:xfrm>
          <a:prstGeom prst="rect">
            <a:avLst/>
          </a:prstGeom>
          <a:noFill/>
          <a:ln w="9525">
            <a:noFill/>
            <a:miter lim="800000"/>
            <a:headEnd/>
            <a:tailEnd/>
          </a:ln>
        </p:spPr>
      </p:pic>
      <p:sp>
        <p:nvSpPr>
          <p:cNvPr id="20482" name="Content Placeholder 2"/>
          <p:cNvSpPr>
            <a:spLocks noGrp="1"/>
          </p:cNvSpPr>
          <p:nvPr>
            <p:ph idx="1"/>
          </p:nvPr>
        </p:nvSpPr>
        <p:spPr/>
        <p:txBody>
          <a:bodyPr/>
          <a:lstStyle/>
          <a:p>
            <a:pPr eaLnBrk="1" hangingPunct="1"/>
            <a:r>
              <a:rPr lang="en-US" smtClean="0"/>
              <a:t>13 of these  60” standard paddles will be needed. </a:t>
            </a:r>
          </a:p>
          <a:p>
            <a:pPr eaLnBrk="1" hangingPunct="1"/>
            <a:r>
              <a:rPr lang="en-US" smtClean="0"/>
              <a:t>One for each of the rafts. </a:t>
            </a:r>
          </a:p>
          <a:p>
            <a:pPr eaLnBrk="1" hangingPunct="1"/>
            <a:r>
              <a:rPr lang="en-US" smtClean="0"/>
              <a:t>Cost: $29.95 each</a:t>
            </a:r>
          </a:p>
          <a:p>
            <a:pPr eaLnBrk="1" hangingPunct="1">
              <a:buFont typeface="Arial" charset="0"/>
              <a:buNone/>
            </a:pPr>
            <a:endParaRPr lang="en-US" smtClean="0"/>
          </a:p>
        </p:txBody>
      </p:sp>
      <p:sp>
        <p:nvSpPr>
          <p:cNvPr id="5"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Picture3.png"/>
          <p:cNvPicPr>
            <a:picLocks noChangeAspect="1"/>
          </p:cNvPicPr>
          <p:nvPr/>
        </p:nvPicPr>
        <p:blipFill>
          <a:blip r:embed="rId3" cstate="print"/>
          <a:srcRect/>
          <a:stretch>
            <a:fillRect/>
          </a:stretch>
        </p:blipFill>
        <p:spPr bwMode="auto">
          <a:xfrm>
            <a:off x="215900" y="2900363"/>
            <a:ext cx="8623300" cy="4676775"/>
          </a:xfrm>
          <a:prstGeom prst="rect">
            <a:avLst/>
          </a:prstGeom>
          <a:noFill/>
          <a:ln w="9525">
            <a:noFill/>
            <a:miter lim="800000"/>
            <a:headEnd/>
            <a:tailEnd/>
          </a:ln>
        </p:spPr>
      </p:pic>
      <p:sp>
        <p:nvSpPr>
          <p:cNvPr id="22530" name="Content Placeholder 2"/>
          <p:cNvSpPr>
            <a:spLocks noGrp="1"/>
          </p:cNvSpPr>
          <p:nvPr>
            <p:ph idx="1"/>
          </p:nvPr>
        </p:nvSpPr>
        <p:spPr/>
        <p:txBody>
          <a:bodyPr/>
          <a:lstStyle/>
          <a:p>
            <a:pPr eaLnBrk="1" hangingPunct="1"/>
            <a:r>
              <a:rPr lang="en-US" smtClean="0"/>
              <a:t>100 of these  lightweight paddles will be needed. </a:t>
            </a:r>
          </a:p>
          <a:p>
            <a:pPr eaLnBrk="1" hangingPunct="1"/>
            <a:r>
              <a:rPr lang="en-US" smtClean="0"/>
              <a:t>One for each of the students. </a:t>
            </a:r>
          </a:p>
          <a:p>
            <a:pPr eaLnBrk="1" hangingPunct="1"/>
            <a:r>
              <a:rPr lang="en-US" smtClean="0"/>
              <a:t>Cost: $19.95 each</a:t>
            </a:r>
          </a:p>
          <a:p>
            <a:pPr eaLnBrk="1" hangingPunct="1">
              <a:buFont typeface="Arial" charset="0"/>
              <a:buNone/>
            </a:pPr>
            <a:endParaRPr lang="en-US" smtClean="0"/>
          </a:p>
          <a:p>
            <a:pPr eaLnBrk="1" hangingPunct="1"/>
            <a:endParaRPr lang="en-US" smtClean="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Picture4.png"/>
          <p:cNvPicPr>
            <a:picLocks noChangeAspect="1"/>
          </p:cNvPicPr>
          <p:nvPr/>
        </p:nvPicPr>
        <p:blipFill>
          <a:blip r:embed="rId3" cstate="print"/>
          <a:srcRect/>
          <a:stretch>
            <a:fillRect/>
          </a:stretch>
        </p:blipFill>
        <p:spPr bwMode="auto">
          <a:xfrm>
            <a:off x="4462463" y="2590800"/>
            <a:ext cx="4267200" cy="4267200"/>
          </a:xfrm>
          <a:prstGeom prst="rect">
            <a:avLst/>
          </a:prstGeom>
          <a:noFill/>
          <a:ln w="9525">
            <a:noFill/>
            <a:miter lim="800000"/>
            <a:headEnd/>
            <a:tailEnd/>
          </a:ln>
        </p:spPr>
      </p:pic>
      <p:sp>
        <p:nvSpPr>
          <p:cNvPr id="24578" name="Content Placeholder 2"/>
          <p:cNvSpPr>
            <a:spLocks noGrp="1"/>
          </p:cNvSpPr>
          <p:nvPr>
            <p:ph idx="1"/>
          </p:nvPr>
        </p:nvSpPr>
        <p:spPr/>
        <p:txBody>
          <a:bodyPr/>
          <a:lstStyle/>
          <a:p>
            <a:pPr eaLnBrk="1" hangingPunct="1"/>
            <a:r>
              <a:rPr lang="en-US" smtClean="0"/>
              <a:t>110 of these life vest will be needed. </a:t>
            </a:r>
          </a:p>
          <a:p>
            <a:pPr eaLnBrk="1" hangingPunct="1"/>
            <a:r>
              <a:rPr lang="en-US" smtClean="0"/>
              <a:t>One for each student and for each adult.</a:t>
            </a:r>
          </a:p>
          <a:p>
            <a:pPr eaLnBrk="1" hangingPunct="1"/>
            <a:r>
              <a:rPr lang="en-US" smtClean="0"/>
              <a:t>Cost: $19.20 each</a:t>
            </a:r>
          </a:p>
          <a:p>
            <a:pPr eaLnBrk="1" hangingPunct="1">
              <a:buFont typeface="Arial" charset="0"/>
              <a:buNone/>
            </a:pPr>
            <a:endParaRPr lang="en-US" smtClean="0"/>
          </a:p>
          <a:p>
            <a:pPr eaLnBrk="1" hangingPunct="1"/>
            <a:endParaRPr lang="en-US" smtClean="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Picture5.png"/>
          <p:cNvPicPr>
            <a:picLocks noChangeAspect="1"/>
          </p:cNvPicPr>
          <p:nvPr/>
        </p:nvPicPr>
        <p:blipFill>
          <a:blip r:embed="rId3" cstate="print"/>
          <a:srcRect/>
          <a:stretch>
            <a:fillRect/>
          </a:stretch>
        </p:blipFill>
        <p:spPr bwMode="auto">
          <a:xfrm>
            <a:off x="3733800" y="1779588"/>
            <a:ext cx="5078413" cy="5078412"/>
          </a:xfrm>
          <a:prstGeom prst="rect">
            <a:avLst/>
          </a:prstGeom>
          <a:noFill/>
          <a:ln w="9525">
            <a:noFill/>
            <a:miter lim="800000"/>
            <a:headEnd/>
            <a:tailEnd/>
          </a:ln>
        </p:spPr>
      </p:pic>
      <p:sp>
        <p:nvSpPr>
          <p:cNvPr id="26626" name="Content Placeholder 2"/>
          <p:cNvSpPr>
            <a:spLocks noGrp="1"/>
          </p:cNvSpPr>
          <p:nvPr>
            <p:ph idx="1"/>
          </p:nvPr>
        </p:nvSpPr>
        <p:spPr/>
        <p:txBody>
          <a:bodyPr/>
          <a:lstStyle/>
          <a:p>
            <a:pPr eaLnBrk="1" hangingPunct="1"/>
            <a:r>
              <a:rPr lang="en-US" smtClean="0"/>
              <a:t>One of these blowers will be needed to inflate the rafts. </a:t>
            </a:r>
          </a:p>
          <a:p>
            <a:pPr eaLnBrk="1" hangingPunct="1"/>
            <a:r>
              <a:rPr lang="en-US" smtClean="0"/>
              <a:t>Cost: $399.00</a:t>
            </a:r>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Equipment </a:t>
            </a:r>
            <a:r>
              <a:rPr lang="en-US" dirty="0"/>
              <a:t> </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b="1" smtClean="0"/>
              <a:t>Event Logistics:</a:t>
            </a:r>
            <a:endParaRPr lang="en-US" smtClean="0"/>
          </a:p>
        </p:txBody>
      </p:sp>
      <p:sp>
        <p:nvSpPr>
          <p:cNvPr id="28674" name="Content Placeholder 2"/>
          <p:cNvSpPr>
            <a:spLocks noGrp="1"/>
          </p:cNvSpPr>
          <p:nvPr>
            <p:ph idx="1"/>
          </p:nvPr>
        </p:nvSpPr>
        <p:spPr>
          <a:xfrm>
            <a:off x="152400" y="1600200"/>
            <a:ext cx="8534400" cy="4525963"/>
          </a:xfrm>
        </p:spPr>
        <p:txBody>
          <a:bodyPr/>
          <a:lstStyle/>
          <a:p>
            <a:pPr eaLnBrk="1" hangingPunct="1"/>
            <a:r>
              <a:rPr lang="en-US" smtClean="0"/>
              <a:t>Liability waiver </a:t>
            </a:r>
          </a:p>
          <a:p>
            <a:pPr eaLnBrk="1" hangingPunct="1"/>
            <a:endParaRPr lang="en-US" smtClean="0"/>
          </a:p>
        </p:txBody>
      </p:sp>
      <p:pic>
        <p:nvPicPr>
          <p:cNvPr id="28675" name="Picture 3" descr="Resampled_2012-09-12_08-49-38_632.jpg"/>
          <p:cNvPicPr>
            <a:picLocks noChangeAspect="1"/>
          </p:cNvPicPr>
          <p:nvPr/>
        </p:nvPicPr>
        <p:blipFill>
          <a:blip r:embed="rId3" cstate="print"/>
          <a:srcRect/>
          <a:stretch>
            <a:fillRect/>
          </a:stretch>
        </p:blipFill>
        <p:spPr bwMode="auto">
          <a:xfrm>
            <a:off x="3327400" y="1905000"/>
            <a:ext cx="5435600" cy="350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b="1" smtClean="0"/>
              <a:t>Event Logistics:</a:t>
            </a:r>
            <a:endParaRPr lang="en-US" smtClean="0"/>
          </a:p>
        </p:txBody>
      </p:sp>
      <p:sp>
        <p:nvSpPr>
          <p:cNvPr id="30722" name="Content Placeholder 2"/>
          <p:cNvSpPr>
            <a:spLocks noGrp="1"/>
          </p:cNvSpPr>
          <p:nvPr>
            <p:ph idx="1"/>
          </p:nvPr>
        </p:nvSpPr>
        <p:spPr>
          <a:xfrm>
            <a:off x="152400" y="1600200"/>
            <a:ext cx="8534400" cy="4525963"/>
          </a:xfrm>
        </p:spPr>
        <p:txBody>
          <a:bodyPr/>
          <a:lstStyle/>
          <a:p>
            <a:pPr eaLnBrk="1" hangingPunct="1"/>
            <a:r>
              <a:rPr lang="en-US" smtClean="0"/>
              <a:t>Liability waiver</a:t>
            </a:r>
          </a:p>
          <a:p>
            <a:pPr eaLnBrk="1" hangingPunct="1"/>
            <a:r>
              <a:rPr lang="en-US" smtClean="0"/>
              <a:t>Insurance</a:t>
            </a:r>
          </a:p>
          <a:p>
            <a:pPr eaLnBrk="1" hangingPunct="1">
              <a:buFont typeface="Arial" charset="0"/>
              <a:buNone/>
            </a:pPr>
            <a:endParaRPr lang="en-US" smtClean="0"/>
          </a:p>
          <a:p>
            <a:pPr eaLnBrk="1" hangingPunct="1"/>
            <a:endParaRPr lang="en-US" smtClean="0"/>
          </a:p>
        </p:txBody>
      </p:sp>
      <p:pic>
        <p:nvPicPr>
          <p:cNvPr id="30723" name="Picture 3" descr="Resampled_2012-09-12_08-49-38_632.jpg"/>
          <p:cNvPicPr>
            <a:picLocks noChangeAspect="1"/>
          </p:cNvPicPr>
          <p:nvPr/>
        </p:nvPicPr>
        <p:blipFill>
          <a:blip r:embed="rId3" cstate="print"/>
          <a:srcRect/>
          <a:stretch>
            <a:fillRect/>
          </a:stretch>
        </p:blipFill>
        <p:spPr bwMode="auto">
          <a:xfrm>
            <a:off x="3327400" y="1905000"/>
            <a:ext cx="5435600" cy="3505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672</Words>
  <Application>Microsoft Office PowerPoint</Application>
  <PresentationFormat>On-screen Show (4:3)</PresentationFormat>
  <Paragraphs>136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River Raft Program Checklist   A complete checklist of what is needed to put on your own river rafting program for high school students.          Andrea Baker, Falon French, Sarah Wolf</vt:lpstr>
      <vt:lpstr> Equipment   </vt:lpstr>
      <vt:lpstr> Equipment   </vt:lpstr>
      <vt:lpstr> Equipment   </vt:lpstr>
      <vt:lpstr> Equipment   </vt:lpstr>
      <vt:lpstr> Equipment   </vt:lpstr>
      <vt:lpstr> Equipment   </vt:lpstr>
      <vt:lpstr>Event Logistics:</vt:lpstr>
      <vt:lpstr>Event Logistics:</vt:lpstr>
      <vt:lpstr>Event Logistics:</vt:lpstr>
      <vt:lpstr>Event Logistics:</vt:lpstr>
      <vt:lpstr>Event Planning Checklist:</vt:lpstr>
      <vt:lpstr>Event Planning Checklist:</vt:lpstr>
      <vt:lpstr>Event Planning Checklist:</vt:lpstr>
      <vt:lpstr>Event Planning Checklist:</vt:lpstr>
      <vt:lpstr>Educational standards that can be met with this program:  </vt:lpstr>
      <vt:lpstr>Education Stops and Talks</vt:lpstr>
      <vt:lpstr>Education Stops and Talks</vt:lpstr>
      <vt:lpstr>Education Stops and Talks</vt:lpstr>
      <vt:lpstr>Education Stops and Talks</vt:lpstr>
      <vt:lpstr>Education Stops and Talks</vt:lpstr>
      <vt:lpstr>Education Stops and Talks</vt:lpstr>
      <vt:lpstr>Education Stops and Talks</vt:lpstr>
      <vt:lpstr>Education Stops and Talks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mafrench</dc:creator>
  <cp:lastModifiedBy>mafrench</cp:lastModifiedBy>
  <cp:revision>10</cp:revision>
  <dcterms:created xsi:type="dcterms:W3CDTF">2013-05-17T06:55:04Z</dcterms:created>
  <dcterms:modified xsi:type="dcterms:W3CDTF">2013-05-20T23:45:38Z</dcterms:modified>
</cp:coreProperties>
</file>